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Roboto Condensed Black"/>
      <p:bold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Roboto Condensed Medium"/>
      <p:regular r:id="rId33"/>
      <p:bold r:id="rId34"/>
      <p:italic r:id="rId35"/>
      <p:boldItalic r:id="rId36"/>
    </p:embeddedFont>
    <p:embeddedFont>
      <p:font typeface="Proxima Nova Semibold"/>
      <p:regular r:id="rId37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RobotoCondensedBlack-boldItalic.fntdata"/><Relationship Id="rId27" Type="http://schemas.openxmlformats.org/officeDocument/2006/relationships/font" Target="fonts/RobotoCondensedBlac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5.xml"/><Relationship Id="rId33" Type="http://schemas.openxmlformats.org/officeDocument/2006/relationships/font" Target="fonts/RobotoCondensedMedium-regular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CondensedMedium-italic.fntdata"/><Relationship Id="rId12" Type="http://schemas.openxmlformats.org/officeDocument/2006/relationships/slide" Target="slides/slide6.xml"/><Relationship Id="rId34" Type="http://schemas.openxmlformats.org/officeDocument/2006/relationships/font" Target="fonts/RobotoCondensedMedium-bold.fntdata"/><Relationship Id="rId15" Type="http://schemas.openxmlformats.org/officeDocument/2006/relationships/slide" Target="slides/slide9.xml"/><Relationship Id="rId37" Type="http://schemas.openxmlformats.org/officeDocument/2006/relationships/font" Target="fonts/ProximaNovaSemibold-regular.fntdata"/><Relationship Id="rId14" Type="http://schemas.openxmlformats.org/officeDocument/2006/relationships/slide" Target="slides/slide8.xml"/><Relationship Id="rId36" Type="http://schemas.openxmlformats.org/officeDocument/2006/relationships/font" Target="fonts/RobotoCondensed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ProximaNova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Semi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9ad2cce84_0_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a9ad2cce84_0_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3a9ad2cce84_0_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7d07b737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a7d07b737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13f5a0f3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a13f5a0f3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2ed633e2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a2ed633e2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7bb0ef6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a7bb0ef6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7bb0ef69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3a7bb0ef69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aa7a5b0adb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aa7a5b0adb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8d3367d1c6_0_373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8d3367d1c6_0_37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387" name="Google Shape;387;g38d3367d1c6_0_37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48a969d94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a48a969d9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48a969d94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a48a969d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a7a5b0ad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aa7a5b0ad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64b8e7204_6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a64b8e7204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1455b32c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a1455b32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48a969d94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a48a969d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13f5a0f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a13f5a0f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a7a5b0ad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aa7a5b0ad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83680" y="4783455"/>
            <a:ext cx="210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1">
  <p:cSld name="DEFAULT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_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2">
  <p:cSld name="DEFAULT_3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 txBox="1"/>
          <p:nvPr>
            <p:ph idx="11" type="ftr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30"/>
          <p:cNvSpPr txBox="1"/>
          <p:nvPr>
            <p:ph idx="10" type="dt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30"/>
          <p:cNvSpPr txBox="1"/>
          <p:nvPr>
            <p:ph idx="12" type="sldNum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9.jpg"/><Relationship Id="rId5" Type="http://schemas.openxmlformats.org/officeDocument/2006/relationships/image" Target="../media/image41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4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3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2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3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travelverse.liv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0.jpg"/><Relationship Id="rId7" Type="http://schemas.openxmlformats.org/officeDocument/2006/relationships/image" Target="../media/image26.jp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22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46.png"/><Relationship Id="rId6" Type="http://schemas.openxmlformats.org/officeDocument/2006/relationships/image" Target="../media/image36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.png"/><Relationship Id="rId7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4.png"/><Relationship Id="rId5" Type="http://schemas.openxmlformats.org/officeDocument/2006/relationships/image" Target="../media/image1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 title="Group 2085662892 (1).png"/>
          <p:cNvPicPr preferRelativeResize="0"/>
          <p:nvPr/>
        </p:nvPicPr>
        <p:blipFill rotWithShape="1">
          <a:blip r:embed="rId3">
            <a:alphaModFix/>
          </a:blip>
          <a:srcRect b="6733" l="0" r="30982" t="0"/>
          <a:stretch/>
        </p:blipFill>
        <p:spPr>
          <a:xfrm>
            <a:off x="5013225" y="117425"/>
            <a:ext cx="4130775" cy="502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/>
          <p:nvPr/>
        </p:nvSpPr>
        <p:spPr>
          <a:xfrm>
            <a:off x="332600" y="1470668"/>
            <a:ext cx="3696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oboto Black"/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WELCOME TO</a:t>
            </a:r>
            <a:endParaRPr b="0" i="0" sz="4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" name="Google Shape;115;p32"/>
          <p:cNvSpPr/>
          <p:nvPr/>
        </p:nvSpPr>
        <p:spPr>
          <a:xfrm>
            <a:off x="312350" y="2174093"/>
            <a:ext cx="373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oboto Black"/>
              <a:buNone/>
            </a:pPr>
            <a:r>
              <a:rPr b="0" i="0" lang="en-GB" sz="3200" u="none" cap="none" strike="noStrike">
                <a:solidFill>
                  <a:srgbClr val="2C44DA"/>
                </a:solidFill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TRAVELVERSE</a:t>
            </a:r>
            <a:endParaRPr b="0" i="0" sz="3200" u="none" cap="none" strike="noStrike">
              <a:solidFill>
                <a:srgbClr val="2C44D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" name="Google Shape;116;p32"/>
          <p:cNvSpPr txBox="1"/>
          <p:nvPr/>
        </p:nvSpPr>
        <p:spPr>
          <a:xfrm>
            <a:off x="849200" y="3153472"/>
            <a:ext cx="266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Web3 and AI platform for sustainable visitor flow management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7" name="Google Shape;117;p32"/>
          <p:cNvPicPr preferRelativeResize="0"/>
          <p:nvPr/>
        </p:nvPicPr>
        <p:blipFill rotWithShape="1">
          <a:blip r:embed="rId4">
            <a:alphaModFix/>
          </a:blip>
          <a:srcRect b="-10" l="0" r="80844" t="10"/>
          <a:stretch/>
        </p:blipFill>
        <p:spPr>
          <a:xfrm>
            <a:off x="1784651" y="762524"/>
            <a:ext cx="791899" cy="5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2" title="Group 213133209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027" y="172708"/>
            <a:ext cx="3418117" cy="5143501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1380000" dist="76200">
              <a:srgbClr val="000000">
                <a:alpha val="1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1" title="photo_2025-11-21_17-04-11.jpg"/>
          <p:cNvPicPr preferRelativeResize="0"/>
          <p:nvPr/>
        </p:nvPicPr>
        <p:blipFill rotWithShape="1">
          <a:blip r:embed="rId4">
            <a:alphaModFix/>
          </a:blip>
          <a:srcRect b="0" l="0" r="14544" t="0"/>
          <a:stretch/>
        </p:blipFill>
        <p:spPr>
          <a:xfrm>
            <a:off x="6214799" y="0"/>
            <a:ext cx="2929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TRANSPARENT WEB3 LAYER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155850" y="4859725"/>
            <a:ext cx="4565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© TravelVerse </a:t>
            </a:r>
            <a:r>
              <a:rPr i="1" lang="en-GB" sz="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</a:t>
            </a: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2025</a:t>
            </a:r>
            <a:endParaRPr b="0" i="1" sz="7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05" name="Google Shape;305;p41"/>
          <p:cNvGrpSpPr/>
          <p:nvPr/>
        </p:nvGrpSpPr>
        <p:grpSpPr>
          <a:xfrm>
            <a:off x="810916" y="1018625"/>
            <a:ext cx="5108009" cy="846900"/>
            <a:chOff x="810916" y="3198410"/>
            <a:chExt cx="5108009" cy="846900"/>
          </a:xfrm>
        </p:grpSpPr>
        <p:sp>
          <p:nvSpPr>
            <p:cNvPr id="306" name="Google Shape;306;p41"/>
            <p:cNvSpPr/>
            <p:nvPr/>
          </p:nvSpPr>
          <p:spPr>
            <a:xfrm>
              <a:off x="1046325" y="3198410"/>
              <a:ext cx="4872600" cy="84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810916" y="3384851"/>
              <a:ext cx="474000" cy="474000"/>
            </a:xfrm>
            <a:prstGeom prst="ellipse">
              <a:avLst/>
            </a:prstGeom>
            <a:solidFill>
              <a:srgbClr val="2B4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08" name="Google Shape;308;p41" title="icon-park-outline_success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8516" y="3472451"/>
              <a:ext cx="298800" cy="29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41"/>
            <p:cNvSpPr txBox="1"/>
            <p:nvPr/>
          </p:nvSpPr>
          <p:spPr>
            <a:xfrm>
              <a:off x="1459504" y="3262481"/>
              <a:ext cx="42012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highlight>
                    <a:srgbClr val="FFFFFF"/>
                  </a:highlight>
                  <a:latin typeface="Proxima Nova"/>
                  <a:ea typeface="Proxima Nova"/>
                  <a:cs typeface="Proxima Nova"/>
                  <a:sym typeface="Proxima Nova"/>
                </a:rPr>
                <a:t>Blockchain ensures transparency: locations cannot pay to be </a:t>
              </a:r>
              <a:r>
                <a:rPr lang="en-GB" sz="1600">
                  <a:solidFill>
                    <a:schemeClr val="dk1"/>
                  </a:solidFill>
                  <a:highlight>
                    <a:srgbClr val="FFFFFF"/>
                  </a:highlight>
                  <a:latin typeface="Proxima Nova"/>
                  <a:ea typeface="Proxima Nova"/>
                  <a:cs typeface="Proxima Nova"/>
                  <a:sym typeface="Proxima Nova"/>
                </a:rPr>
                <a:t>recommended</a:t>
              </a:r>
              <a:endParaRPr sz="16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10" name="Google Shape;310;p41"/>
          <p:cNvSpPr txBox="1"/>
          <p:nvPr/>
        </p:nvSpPr>
        <p:spPr>
          <a:xfrm>
            <a:off x="810925" y="2127400"/>
            <a:ext cx="5108100" cy="2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2286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Tokenized Proof-of-Visit</a:t>
            </a: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(NFT or digital ID)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Transparent visit log</a:t>
            </a: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(no personal data </a:t>
            </a: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stored</a:t>
            </a: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Reward mechanism:</a:t>
            </a:r>
            <a:endParaRPr b="1" sz="1600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visiting less-crowded locations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environmentally responsible behavior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with local operators and businesses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2690" y="290751"/>
            <a:ext cx="1063349" cy="14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48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COEFFICIENT</a:t>
            </a: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BASED DECISION LOGIC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155850" y="4859725"/>
            <a:ext cx="4565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© TravelVerse </a:t>
            </a:r>
            <a:r>
              <a:rPr i="1" lang="en-GB" sz="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</a:t>
            </a: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2025</a:t>
            </a:r>
            <a:endParaRPr b="0" i="1" sz="7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42"/>
          <p:cNvSpPr txBox="1"/>
          <p:nvPr/>
        </p:nvSpPr>
        <p:spPr>
          <a:xfrm>
            <a:off x="810925" y="813275"/>
            <a:ext cx="5611800" cy="4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Each user response generates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points and coefficients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that represent their current state and preferences.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QUESTIONS: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43DA"/>
              </a:buClr>
              <a:buSzPts val="1400"/>
              <a:buFont typeface="Proxima Nova"/>
              <a:buChar char="●"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“Are you tired?”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→ affects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energy level coefficient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400"/>
              <a:buFont typeface="Proxima Nova"/>
              <a:buChar char="●"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“Do you want to eat?”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→ affects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food interest coefficient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400"/>
              <a:buFont typeface="Proxima Nova"/>
              <a:buChar char="●"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“Do you need an elevator?”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→ affects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accessibility coefficient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responses → aggregated into a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coefficient vector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Each location has a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coefficient profile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(accessibility, activity, crowd density, etc.).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Algorithm calculates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proximity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between user and location vectors.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Highest weighted similarity score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locations are recommended, ensuring tailored and context-aware suggestions.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0" name="Google Shape;32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690" y="290751"/>
            <a:ext cx="1063349" cy="14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 title="photo_2025-11-21_17-10-47.jpg"/>
          <p:cNvPicPr preferRelativeResize="0"/>
          <p:nvPr/>
        </p:nvPicPr>
        <p:blipFill rotWithShape="1">
          <a:blip r:embed="rId5">
            <a:alphaModFix/>
          </a:blip>
          <a:srcRect b="0" l="859" r="32513" t="0"/>
          <a:stretch/>
        </p:blipFill>
        <p:spPr>
          <a:xfrm>
            <a:off x="6573800" y="8150"/>
            <a:ext cx="25702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690" y="290751"/>
            <a:ext cx="1063349" cy="14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43"/>
          <p:cNvGrpSpPr/>
          <p:nvPr/>
        </p:nvGrpSpPr>
        <p:grpSpPr>
          <a:xfrm>
            <a:off x="1525959" y="892394"/>
            <a:ext cx="6483670" cy="835800"/>
            <a:chOff x="1232905" y="1102798"/>
            <a:chExt cx="6483670" cy="835800"/>
          </a:xfrm>
        </p:grpSpPr>
        <p:sp>
          <p:nvSpPr>
            <p:cNvPr id="328" name="Google Shape;328;p43"/>
            <p:cNvSpPr/>
            <p:nvPr/>
          </p:nvSpPr>
          <p:spPr>
            <a:xfrm>
              <a:off x="1232905" y="1283698"/>
              <a:ext cx="474000" cy="474000"/>
            </a:xfrm>
            <a:prstGeom prst="ellipse">
              <a:avLst/>
            </a:prstGeom>
            <a:solidFill>
              <a:srgbClr val="2B4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29" name="Google Shape;329;p43" title="icon-park-outline_success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0505" y="1371298"/>
              <a:ext cx="298800" cy="29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43"/>
            <p:cNvSpPr/>
            <p:nvPr/>
          </p:nvSpPr>
          <p:spPr>
            <a:xfrm>
              <a:off x="1465775" y="1102798"/>
              <a:ext cx="6250800" cy="835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43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CATEGORISING METHODS</a:t>
            </a:r>
            <a:endParaRPr b="1" sz="2400">
              <a:solidFill>
                <a:srgbClr val="2C44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155850" y="4859725"/>
            <a:ext cx="4565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© TravelVerse </a:t>
            </a:r>
            <a:r>
              <a:rPr i="1" lang="en-GB" sz="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</a:t>
            </a: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2025</a:t>
            </a:r>
            <a:endParaRPr b="0" i="1" sz="7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2245699" y="986320"/>
            <a:ext cx="5832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Goal:</a:t>
            </a:r>
            <a:r>
              <a:rPr i="1" lang="en-GB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category-based intent mapping to steer visitors away from overcrowded spots and distribute footfall across the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city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i="1">
              <a:solidFill>
                <a:schemeClr val="dk1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4" name="Google Shape;33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2690" y="290751"/>
            <a:ext cx="1063349" cy="14294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3"/>
          <p:cNvSpPr txBox="1"/>
          <p:nvPr/>
        </p:nvSpPr>
        <p:spPr>
          <a:xfrm>
            <a:off x="810915" y="1791500"/>
            <a:ext cx="60669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CORE CATEGORIES (USER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FACING):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43DA"/>
              </a:buClr>
              <a:buSzPts val="1400"/>
              <a:buChar char="●"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Heritage 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– Triggered when users express interest in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history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400"/>
              <a:buChar char="●"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Nature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Triggered by interest in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natural environments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400"/>
              <a:buChar char="●"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Experiences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Triggered by interest in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interactive activities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400"/>
              <a:buChar char="●"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Hospitality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Triggered by interest in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food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400"/>
              <a:buChar char="●"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Wellness 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– Triggered by interest in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relaxation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810915" y="3818609"/>
            <a:ext cx="729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Category affinity = user intent vector × location </a:t>
            </a:r>
            <a:r>
              <a:rPr lang="en-GB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attribute</a:t>
            </a:r>
            <a:r>
              <a:rPr lang="en-GB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vector.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Crowd-pressure penalty reduces scores for overloaded areas.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KEY TECHNOLOGIES</a:t>
            </a:r>
            <a:endParaRPr b="1" sz="2400">
              <a:solidFill>
                <a:srgbClr val="2C44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>
            <a:off x="155850" y="4859725"/>
            <a:ext cx="4565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© TravelVerse </a:t>
            </a:r>
            <a:r>
              <a:rPr i="1" lang="en-GB" sz="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</a:t>
            </a: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2025</a:t>
            </a:r>
            <a:endParaRPr b="0" i="1" sz="7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602850" y="929000"/>
            <a:ext cx="5038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LLM-based natural language understanding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Real-time data API integration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Scalable Cloud Infrastructure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Semantic data modeling and vector comparison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Dynamic ranking algorithms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Multi-language &amp; Localization Support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with Urban Mobility &amp; Event Systems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Privacy &amp; Security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4" name="Google Shape;344;p44" title="леди.png"/>
          <p:cNvPicPr preferRelativeResize="0"/>
          <p:nvPr/>
        </p:nvPicPr>
        <p:blipFill rotWithShape="1">
          <a:blip r:embed="rId4">
            <a:alphaModFix/>
          </a:blip>
          <a:srcRect b="6898" l="0" r="0" t="0"/>
          <a:stretch/>
        </p:blipFill>
        <p:spPr>
          <a:xfrm>
            <a:off x="6044575" y="0"/>
            <a:ext cx="3099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2690" y="290751"/>
            <a:ext cx="1063349" cy="14294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/>
          <p:nvPr/>
        </p:nvSpPr>
        <p:spPr>
          <a:xfrm>
            <a:off x="882675" y="4120700"/>
            <a:ext cx="47589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4"/>
          <p:cNvSpPr txBox="1"/>
          <p:nvPr/>
        </p:nvSpPr>
        <p:spPr>
          <a:xfrm>
            <a:off x="1040625" y="4118050"/>
            <a:ext cx="4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tech simply makes that harmony possible at scale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 title="Group 2085662891.png"/>
          <p:cNvPicPr preferRelativeResize="0"/>
          <p:nvPr/>
        </p:nvPicPr>
        <p:blipFill rotWithShape="1">
          <a:blip r:embed="rId4">
            <a:alphaModFix/>
          </a:blip>
          <a:srcRect b="8353" l="16634" r="15994" t="8361"/>
          <a:stretch/>
        </p:blipFill>
        <p:spPr>
          <a:xfrm>
            <a:off x="5777450" y="0"/>
            <a:ext cx="33665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SCENARIO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155850" y="4859725"/>
            <a:ext cx="4565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© TravelVerse </a:t>
            </a:r>
            <a:r>
              <a:rPr i="1" lang="en-GB" sz="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</a:t>
            </a: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2025</a:t>
            </a:r>
            <a:endParaRPr b="0" i="1" sz="7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353725" y="929000"/>
            <a:ext cx="511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User: </a:t>
            </a: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tired, wants to eat, prefers to avoid crowds.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6" name="Google Shape;35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6873" y="290751"/>
            <a:ext cx="1063349" cy="14294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5"/>
          <p:cNvSpPr txBox="1"/>
          <p:nvPr/>
        </p:nvSpPr>
        <p:spPr>
          <a:xfrm>
            <a:off x="353725" y="1437675"/>
            <a:ext cx="5051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AI</a:t>
            </a:r>
            <a:r>
              <a:rPr b="1" lang="en-GB" sz="15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b="1"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records the corresponding coefficients (tired ↑, food interest ↑, crowd-avoidance ↑).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353725" y="2315650"/>
            <a:ext cx="499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External data:</a:t>
            </a:r>
            <a:endParaRPr b="1" sz="1500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city center is overcrowded,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peripheral areas have low visitor density,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weather conditions are normal.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353725" y="3550799"/>
            <a:ext cx="469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Output: </a:t>
            </a: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recommendations generated based on the combined coefficient profile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1083275" y="4196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 demonstrates behavior-aligned redistribution</a:t>
            </a:r>
            <a:endParaRPr/>
          </a:p>
        </p:txBody>
      </p:sp>
      <p:sp>
        <p:nvSpPr>
          <p:cNvPr id="361" name="Google Shape;361;p45"/>
          <p:cNvSpPr/>
          <p:nvPr/>
        </p:nvSpPr>
        <p:spPr>
          <a:xfrm>
            <a:off x="5212550" y="4197300"/>
            <a:ext cx="37452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5"/>
          <p:cNvSpPr txBox="1"/>
          <p:nvPr/>
        </p:nvSpPr>
        <p:spPr>
          <a:xfrm>
            <a:off x="5358375" y="4212750"/>
            <a:ext cx="34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Good food, good timing, good experience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FLOW DISTRIBUTION EFFECTIVENESS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46"/>
          <p:cNvSpPr txBox="1"/>
          <p:nvPr/>
        </p:nvSpPr>
        <p:spPr>
          <a:xfrm>
            <a:off x="740741" y="823138"/>
            <a:ext cx="8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INPUT: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69" name="Google Shape;369;p46" title="budget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4" y="1581570"/>
            <a:ext cx="3736274" cy="356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 title="premium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024" y="1586891"/>
            <a:ext cx="3734364" cy="356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6" title="Allert-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789" y="843238"/>
            <a:ext cx="1276138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 title="Allert-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992" y="1540688"/>
            <a:ext cx="1557002" cy="40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 title="Allert-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991" y="1581569"/>
            <a:ext cx="1492797" cy="4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6" title="Allert-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9899" y="843238"/>
            <a:ext cx="1046572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6" title="Allert-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0450" y="843238"/>
            <a:ext cx="127956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 title="Allert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7700" y="843238"/>
            <a:ext cx="1551427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46"/>
          <p:cNvCxnSpPr>
            <a:stCxn id="375" idx="3"/>
            <a:endCxn id="371" idx="1"/>
          </p:cNvCxnSpPr>
          <p:nvPr/>
        </p:nvCxnSpPr>
        <p:spPr>
          <a:xfrm>
            <a:off x="2760016" y="1023238"/>
            <a:ext cx="300900" cy="0"/>
          </a:xfrm>
          <a:prstGeom prst="straightConnector1">
            <a:avLst/>
          </a:prstGeom>
          <a:noFill/>
          <a:ln cap="flat" cmpd="sng" w="9525">
            <a:solidFill>
              <a:srgbClr val="8D89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78" name="Google Shape;378;p46"/>
          <p:cNvCxnSpPr/>
          <p:nvPr/>
        </p:nvCxnSpPr>
        <p:spPr>
          <a:xfrm>
            <a:off x="4327966" y="1023238"/>
            <a:ext cx="300900" cy="0"/>
          </a:xfrm>
          <a:prstGeom prst="straightConnector1">
            <a:avLst/>
          </a:prstGeom>
          <a:noFill/>
          <a:ln cap="flat" cmpd="sng" w="9525">
            <a:solidFill>
              <a:srgbClr val="8D89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79" name="Google Shape;379;p46"/>
          <p:cNvCxnSpPr/>
          <p:nvPr/>
        </p:nvCxnSpPr>
        <p:spPr>
          <a:xfrm>
            <a:off x="6189116" y="1022188"/>
            <a:ext cx="300900" cy="0"/>
          </a:xfrm>
          <a:prstGeom prst="straightConnector1">
            <a:avLst/>
          </a:prstGeom>
          <a:noFill/>
          <a:ln cap="flat" cmpd="sng" w="9525">
            <a:solidFill>
              <a:srgbClr val="8D89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80" name="Google Shape;380;p46"/>
          <p:cNvCxnSpPr>
            <a:stCxn id="374" idx="2"/>
            <a:endCxn id="373" idx="0"/>
          </p:cNvCxnSpPr>
          <p:nvPr/>
        </p:nvCxnSpPr>
        <p:spPr>
          <a:xfrm rot="5400000">
            <a:off x="3999685" y="-1431962"/>
            <a:ext cx="378300" cy="5648700"/>
          </a:xfrm>
          <a:prstGeom prst="curvedConnector3">
            <a:avLst>
              <a:gd fmla="val 47624" name="adj1"/>
            </a:avLst>
          </a:prstGeom>
          <a:noFill/>
          <a:ln cap="flat" cmpd="sng" w="9525">
            <a:solidFill>
              <a:srgbClr val="8D89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81" name="Google Shape;381;p46"/>
          <p:cNvCxnSpPr>
            <a:stCxn id="374" idx="2"/>
            <a:endCxn id="372" idx="0"/>
          </p:cNvCxnSpPr>
          <p:nvPr/>
        </p:nvCxnSpPr>
        <p:spPr>
          <a:xfrm rot="5400000">
            <a:off x="6119635" y="647188"/>
            <a:ext cx="337500" cy="14496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8D89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2" name="Google Shape;382;p46"/>
          <p:cNvSpPr txBox="1"/>
          <p:nvPr/>
        </p:nvSpPr>
        <p:spPr>
          <a:xfrm>
            <a:off x="155850" y="4859725"/>
            <a:ext cx="86205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© TravelVerse </a:t>
            </a:r>
            <a:r>
              <a:rPr i="1" lang="en-GB" sz="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</a:t>
            </a: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2025</a:t>
            </a:r>
            <a:endParaRPr b="0" i="1" sz="7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3" name="Google Shape;383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82690" y="290751"/>
            <a:ext cx="1063349" cy="14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44DA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/>
          <p:nvPr/>
        </p:nvSpPr>
        <p:spPr>
          <a:xfrm>
            <a:off x="2871750" y="1856491"/>
            <a:ext cx="340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8F49F"/>
              </a:buClr>
              <a:buSzPts val="6000"/>
              <a:buFont typeface="Roboto Medium"/>
              <a:buNone/>
            </a:pPr>
            <a:r>
              <a:rPr b="0" i="0" lang="en-GB" sz="5400" u="none" cap="none" strike="noStrike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Thank you!</a:t>
            </a:r>
            <a:endParaRPr b="0" i="0" sz="54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3522600" y="4886875"/>
            <a:ext cx="20988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travelverse@1worldonline.com</a:t>
            </a:r>
            <a:endParaRPr b="0" i="0" sz="11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1" name="Google Shape;391;p47">
            <a:hlinkClick r:id="rId3"/>
          </p:cNvPr>
          <p:cNvSpPr/>
          <p:nvPr/>
        </p:nvSpPr>
        <p:spPr>
          <a:xfrm>
            <a:off x="3907650" y="2824129"/>
            <a:ext cx="13287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 Medium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travelverse.live</a:t>
            </a:r>
            <a:endParaRPr b="0" i="0" sz="14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/>
          <p:nvPr/>
        </p:nvSpPr>
        <p:spPr>
          <a:xfrm>
            <a:off x="320090" y="134416"/>
            <a:ext cx="850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2C44DA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Problem: OVERTOURISM</a:t>
            </a:r>
            <a:endParaRPr b="1" i="0" sz="3000" u="none" cap="none" strike="noStrike">
              <a:solidFill>
                <a:srgbClr val="2C44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0550" y="220075"/>
            <a:ext cx="1063349" cy="14294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3"/>
          <p:cNvSpPr txBox="1"/>
          <p:nvPr/>
        </p:nvSpPr>
        <p:spPr>
          <a:xfrm>
            <a:off x="504849" y="648967"/>
            <a:ext cx="831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Initiatives by</a:t>
            </a: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National Tourism, Cultural Heritage, and Local Government Authorities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33"/>
          <p:cNvSpPr txBox="1"/>
          <p:nvPr/>
        </p:nvSpPr>
        <p:spPr>
          <a:xfrm>
            <a:off x="504850" y="1080119"/>
            <a:ext cx="76443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Tourism keeps rising despite all existing measures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b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11.3M visitors in August 2025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alone –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Euronews / INE;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Rental growth (+25%) massively outpaces housing capacity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pushing locals out –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Reuters / Exceltur;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By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2040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Spain is expected to face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110M tourists a year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far beyond what current infrastructure can handle –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Deloitte (Travelers &amp; Destinations NextGen)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∼5.6 million monthly arrivals expected in 2026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Trading Economics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7" name="Google Shape;127;p33"/>
          <p:cNvPicPr preferRelativeResize="0"/>
          <p:nvPr/>
        </p:nvPicPr>
        <p:blipFill rotWithShape="1">
          <a:blip r:embed="rId5">
            <a:alphaModFix/>
          </a:blip>
          <a:srcRect b="16058" l="33244" r="0" t="0"/>
          <a:stretch/>
        </p:blipFill>
        <p:spPr>
          <a:xfrm>
            <a:off x="469572" y="3471429"/>
            <a:ext cx="1392600" cy="1392600"/>
          </a:xfrm>
          <a:prstGeom prst="roundRect">
            <a:avLst>
              <a:gd fmla="val 12090" name="adj"/>
            </a:avLst>
          </a:prstGeom>
          <a:noFill/>
          <a:ln>
            <a:noFill/>
          </a:ln>
        </p:spPr>
      </p:pic>
      <p:pic>
        <p:nvPicPr>
          <p:cNvPr id="128" name="Google Shape;128;p33" title="6a9bf2454dcb44b79d9354ff1a0fb3dc.jpg"/>
          <p:cNvPicPr preferRelativeResize="0"/>
          <p:nvPr/>
        </p:nvPicPr>
        <p:blipFill rotWithShape="1">
          <a:blip r:embed="rId6">
            <a:alphaModFix/>
          </a:blip>
          <a:srcRect b="0" l="15515" r="16225" t="0"/>
          <a:stretch/>
        </p:blipFill>
        <p:spPr>
          <a:xfrm>
            <a:off x="2136664" y="3471429"/>
            <a:ext cx="1392600" cy="1392600"/>
          </a:xfrm>
          <a:prstGeom prst="roundRect">
            <a:avLst>
              <a:gd fmla="val 12117" name="adj"/>
            </a:avLst>
          </a:prstGeom>
          <a:noFill/>
          <a:ln>
            <a:noFill/>
          </a:ln>
        </p:spPr>
      </p:pic>
      <p:pic>
        <p:nvPicPr>
          <p:cNvPr id="129" name="Google Shape;129;p33" title="ioroj5vg402699.jpg"/>
          <p:cNvPicPr preferRelativeResize="0"/>
          <p:nvPr/>
        </p:nvPicPr>
        <p:blipFill rotWithShape="1">
          <a:blip r:embed="rId7">
            <a:alphaModFix/>
          </a:blip>
          <a:srcRect b="0" l="31597" r="6178" t="0"/>
          <a:stretch/>
        </p:blipFill>
        <p:spPr>
          <a:xfrm>
            <a:off x="3796867" y="3471429"/>
            <a:ext cx="1392600" cy="1392600"/>
          </a:xfrm>
          <a:prstGeom prst="roundRect">
            <a:avLst>
              <a:gd fmla="val 11361" name="adj"/>
            </a:avLst>
          </a:prstGeom>
          <a:noFill/>
          <a:ln>
            <a:noFill/>
          </a:ln>
        </p:spPr>
      </p:pic>
      <p:pic>
        <p:nvPicPr>
          <p:cNvPr id="130" name="Google Shape;130;p33" title="fmuxa4s4324797.jpg"/>
          <p:cNvPicPr preferRelativeResize="0"/>
          <p:nvPr/>
        </p:nvPicPr>
        <p:blipFill rotWithShape="1">
          <a:blip r:embed="rId8">
            <a:alphaModFix/>
          </a:blip>
          <a:srcRect b="0" l="18913" r="12906" t="0"/>
          <a:stretch/>
        </p:blipFill>
        <p:spPr>
          <a:xfrm>
            <a:off x="5457070" y="3471429"/>
            <a:ext cx="1392600" cy="1432200"/>
          </a:xfrm>
          <a:prstGeom prst="roundRect">
            <a:avLst>
              <a:gd fmla="val 11361" name="adj"/>
            </a:avLst>
          </a:prstGeom>
          <a:noFill/>
          <a:ln>
            <a:noFill/>
          </a:ln>
        </p:spPr>
      </p:pic>
      <p:sp>
        <p:nvSpPr>
          <p:cNvPr id="131" name="Google Shape;131;p33"/>
          <p:cNvSpPr/>
          <p:nvPr/>
        </p:nvSpPr>
        <p:spPr>
          <a:xfrm>
            <a:off x="569801" y="3016584"/>
            <a:ext cx="1191900" cy="45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47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700" lIns="70700" spcFirstLastPara="1" rIns="70700" wrap="square" tIns="7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2"/>
          </a:p>
        </p:txBody>
      </p:sp>
      <p:sp>
        <p:nvSpPr>
          <p:cNvPr id="132" name="Google Shape;132;p33"/>
          <p:cNvSpPr/>
          <p:nvPr/>
        </p:nvSpPr>
        <p:spPr>
          <a:xfrm>
            <a:off x="2236893" y="3016584"/>
            <a:ext cx="1191900" cy="45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47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700" lIns="70700" spcFirstLastPara="1" rIns="70700" wrap="square" tIns="7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2"/>
          </a:p>
        </p:txBody>
      </p:sp>
      <p:sp>
        <p:nvSpPr>
          <p:cNvPr id="133" name="Google Shape;133;p33"/>
          <p:cNvSpPr/>
          <p:nvPr/>
        </p:nvSpPr>
        <p:spPr>
          <a:xfrm>
            <a:off x="3897096" y="3016584"/>
            <a:ext cx="1191900" cy="45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47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700" lIns="70700" spcFirstLastPara="1" rIns="70700" wrap="square" tIns="7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2"/>
          </a:p>
        </p:txBody>
      </p:sp>
      <p:sp>
        <p:nvSpPr>
          <p:cNvPr id="134" name="Google Shape;134;p33"/>
          <p:cNvSpPr/>
          <p:nvPr/>
        </p:nvSpPr>
        <p:spPr>
          <a:xfrm>
            <a:off x="5557300" y="3016584"/>
            <a:ext cx="1191900" cy="45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47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700" lIns="70700" spcFirstLastPara="1" rIns="70700" wrap="square" tIns="7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2"/>
          </a:p>
        </p:txBody>
      </p:sp>
      <p:sp>
        <p:nvSpPr>
          <p:cNvPr id="135" name="Google Shape;135;p33"/>
          <p:cNvSpPr txBox="1"/>
          <p:nvPr/>
        </p:nvSpPr>
        <p:spPr>
          <a:xfrm>
            <a:off x="2236899" y="3028533"/>
            <a:ext cx="1191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700" lIns="70700" spcFirstLastPara="1" rIns="70700" wrap="square" tIns="70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8">
                <a:solidFill>
                  <a:srgbClr val="2B43D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Unhappy locals &amp; </a:t>
            </a:r>
            <a:endParaRPr sz="928">
              <a:solidFill>
                <a:srgbClr val="2B43D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8">
                <a:solidFill>
                  <a:srgbClr val="2B43D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Loss of authenticity</a:t>
            </a:r>
            <a:endParaRPr sz="928">
              <a:solidFill>
                <a:srgbClr val="2B43D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6" name="Google Shape;136;p33"/>
          <p:cNvSpPr txBox="1"/>
          <p:nvPr/>
        </p:nvSpPr>
        <p:spPr>
          <a:xfrm>
            <a:off x="5564492" y="3028533"/>
            <a:ext cx="1191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700" lIns="70700" spcFirstLastPara="1" rIns="70700" wrap="square" tIns="70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8">
                <a:solidFill>
                  <a:srgbClr val="2B43D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Poor visitor experience</a:t>
            </a:r>
            <a:endParaRPr sz="928">
              <a:solidFill>
                <a:srgbClr val="2B43D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7" name="Google Shape;137;p33"/>
          <p:cNvSpPr txBox="1"/>
          <p:nvPr/>
        </p:nvSpPr>
        <p:spPr>
          <a:xfrm>
            <a:off x="3897099" y="3028533"/>
            <a:ext cx="1191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700" lIns="70700" spcFirstLastPara="1" rIns="70700" wrap="square" tIns="70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8">
                <a:solidFill>
                  <a:srgbClr val="2B43D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Environmental degradation</a:t>
            </a:r>
            <a:endParaRPr sz="928">
              <a:solidFill>
                <a:srgbClr val="2B43D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8" name="Google Shape;138;p33"/>
          <p:cNvSpPr txBox="1"/>
          <p:nvPr/>
        </p:nvSpPr>
        <p:spPr>
          <a:xfrm>
            <a:off x="526299" y="3028533"/>
            <a:ext cx="1278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700" lIns="70700" spcFirstLastPara="1" rIns="70700" wrap="square" tIns="70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8">
                <a:solidFill>
                  <a:srgbClr val="2B43D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Strain on local infrastructure</a:t>
            </a:r>
            <a:endParaRPr sz="928">
              <a:solidFill>
                <a:srgbClr val="2B43D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9" name="Google Shape;139;p33"/>
          <p:cNvSpPr/>
          <p:nvPr/>
        </p:nvSpPr>
        <p:spPr>
          <a:xfrm>
            <a:off x="7117275" y="3016700"/>
            <a:ext cx="1572600" cy="1887000"/>
          </a:xfrm>
          <a:prstGeom prst="roundRect">
            <a:avLst>
              <a:gd fmla="val 9565" name="adj"/>
            </a:avLst>
          </a:prstGeom>
          <a:solidFill>
            <a:schemeClr val="lt1"/>
          </a:solidFill>
          <a:ln cap="flat" cmpd="sng" w="147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700" lIns="70700" spcFirstLastPara="1" rIns="70700" wrap="square" tIns="7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2"/>
          </a:p>
        </p:txBody>
      </p:sp>
      <p:sp>
        <p:nvSpPr>
          <p:cNvPr id="140" name="Google Shape;140;p33"/>
          <p:cNvSpPr txBox="1"/>
          <p:nvPr/>
        </p:nvSpPr>
        <p:spPr>
          <a:xfrm>
            <a:off x="7153606" y="3175900"/>
            <a:ext cx="14970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Reduce peak-zone pressure by</a:t>
            </a:r>
            <a:r>
              <a:rPr b="1"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-GB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20–30</a:t>
            </a:r>
            <a:r>
              <a:rPr b="1"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%</a:t>
            </a:r>
            <a:r>
              <a:rPr b="1"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using redistribution logic + </a:t>
            </a:r>
            <a:r>
              <a:rPr b="1"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incentives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564375" y="4864025"/>
            <a:ext cx="361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We need a smarter system to guide travelers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4"/>
          <p:cNvSpPr/>
          <p:nvPr/>
        </p:nvSpPr>
        <p:spPr>
          <a:xfrm>
            <a:off x="868175" y="3876613"/>
            <a:ext cx="1818300" cy="47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4"/>
          <p:cNvSpPr/>
          <p:nvPr/>
        </p:nvSpPr>
        <p:spPr>
          <a:xfrm>
            <a:off x="6534325" y="2824088"/>
            <a:ext cx="1818300" cy="47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4"/>
          <p:cNvSpPr/>
          <p:nvPr/>
        </p:nvSpPr>
        <p:spPr>
          <a:xfrm>
            <a:off x="6534325" y="3865413"/>
            <a:ext cx="1818300" cy="47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4"/>
          <p:cNvSpPr/>
          <p:nvPr/>
        </p:nvSpPr>
        <p:spPr>
          <a:xfrm>
            <a:off x="868175" y="2809625"/>
            <a:ext cx="1818300" cy="47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4"/>
          <p:cNvSpPr/>
          <p:nvPr/>
        </p:nvSpPr>
        <p:spPr>
          <a:xfrm>
            <a:off x="320090" y="134416"/>
            <a:ext cx="850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2C44DA"/>
                </a:solidFill>
                <a:latin typeface="Proxima Nova"/>
                <a:ea typeface="Proxima Nova"/>
                <a:cs typeface="Proxima Nova"/>
                <a:sym typeface="Proxima Nova"/>
              </a:rPr>
              <a:t>TRAVELVERSE ECOSYSTEM</a:t>
            </a:r>
            <a:endParaRPr b="1" i="0" sz="3000" u="none" cap="none" strike="noStrike">
              <a:solidFill>
                <a:srgbClr val="2C44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0550" y="220075"/>
            <a:ext cx="1063349" cy="1429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4"/>
          <p:cNvSpPr txBox="1"/>
          <p:nvPr/>
        </p:nvSpPr>
        <p:spPr>
          <a:xfrm>
            <a:off x="517082" y="2847500"/>
            <a:ext cx="16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Travelers </a:t>
            </a: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34"/>
          <p:cNvSpPr txBox="1"/>
          <p:nvPr/>
        </p:nvSpPr>
        <p:spPr>
          <a:xfrm>
            <a:off x="492659" y="3888825"/>
            <a:ext cx="16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Creators </a:t>
            </a: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34"/>
          <p:cNvSpPr txBox="1"/>
          <p:nvPr/>
        </p:nvSpPr>
        <p:spPr>
          <a:xfrm>
            <a:off x="6898851" y="2847500"/>
            <a:ext cx="16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Businesses</a:t>
            </a: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34"/>
          <p:cNvSpPr txBox="1"/>
          <p:nvPr/>
        </p:nvSpPr>
        <p:spPr>
          <a:xfrm>
            <a:off x="6813370" y="3888825"/>
            <a:ext cx="16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Municipalities </a:t>
            </a: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868175" y="810474"/>
            <a:ext cx="74100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TravelVerse is an open platform that uses AI and Web3 to coordinate visitor flows, provide dynamic routing, and support local cultural infrastructure.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by an AI assistant, each stop unlocks digital collectibles, stories, and rewards that are redeemable locally and globally through NFTs.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34"/>
          <p:cNvSpPr/>
          <p:nvPr/>
        </p:nvSpPr>
        <p:spPr>
          <a:xfrm>
            <a:off x="3595700" y="2726209"/>
            <a:ext cx="1901100" cy="1901100"/>
          </a:xfrm>
          <a:prstGeom prst="ellipse">
            <a:avLst/>
          </a:prstGeom>
          <a:solidFill>
            <a:srgbClr val="E3EDFF"/>
          </a:solidFill>
          <a:ln cap="flat" cmpd="sng" w="190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4"/>
          <p:cNvPicPr preferRelativeResize="0"/>
          <p:nvPr/>
        </p:nvPicPr>
        <p:blipFill rotWithShape="1">
          <a:blip r:embed="rId5">
            <a:alphaModFix/>
          </a:blip>
          <a:srcRect b="-10" l="0" r="82074" t="10"/>
          <a:stretch/>
        </p:blipFill>
        <p:spPr>
          <a:xfrm>
            <a:off x="3861162" y="3188728"/>
            <a:ext cx="1370176" cy="10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4"/>
          <p:cNvSpPr/>
          <p:nvPr/>
        </p:nvSpPr>
        <p:spPr>
          <a:xfrm>
            <a:off x="2317328" y="2756000"/>
            <a:ext cx="614100" cy="6141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4"/>
          <p:cNvSpPr/>
          <p:nvPr/>
        </p:nvSpPr>
        <p:spPr>
          <a:xfrm>
            <a:off x="6161082" y="2756000"/>
            <a:ext cx="614100" cy="6141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4"/>
          <p:cNvSpPr/>
          <p:nvPr/>
        </p:nvSpPr>
        <p:spPr>
          <a:xfrm>
            <a:off x="2317325" y="3797325"/>
            <a:ext cx="614100" cy="6141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4"/>
          <p:cNvSpPr/>
          <p:nvPr/>
        </p:nvSpPr>
        <p:spPr>
          <a:xfrm>
            <a:off x="6161075" y="3797325"/>
            <a:ext cx="614100" cy="6141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4" title="ph_building-offic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8125" y="39243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4" title="fluent_briefcase-32-regula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8132" y="28830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 title="hugeicons_travel-ba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378" y="28830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4" title="hugeicons_ai-idea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4375" y="3924375"/>
            <a:ext cx="360000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34"/>
          <p:cNvCxnSpPr>
            <a:stCxn id="160" idx="6"/>
            <a:endCxn id="158" idx="1"/>
          </p:cNvCxnSpPr>
          <p:nvPr/>
        </p:nvCxnSpPr>
        <p:spPr>
          <a:xfrm flipH="1" rot="10800000">
            <a:off x="2931428" y="3004550"/>
            <a:ext cx="942600" cy="58500"/>
          </a:xfrm>
          <a:prstGeom prst="curvedConnector4">
            <a:avLst>
              <a:gd fmla="val 19467" name="adj1"/>
              <a:gd fmla="val 681410" name="adj2"/>
            </a:avLst>
          </a:prstGeom>
          <a:noFill/>
          <a:ln cap="flat" cmpd="sng" w="19050">
            <a:solidFill>
              <a:srgbClr val="2C44D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34"/>
          <p:cNvCxnSpPr>
            <a:stCxn id="162" idx="6"/>
            <a:endCxn id="158" idx="3"/>
          </p:cNvCxnSpPr>
          <p:nvPr/>
        </p:nvCxnSpPr>
        <p:spPr>
          <a:xfrm>
            <a:off x="2931425" y="4104375"/>
            <a:ext cx="942600" cy="244500"/>
          </a:xfrm>
          <a:prstGeom prst="curvedConnector4">
            <a:avLst>
              <a:gd fmla="val 18102" name="adj1"/>
              <a:gd fmla="val 221789" name="adj2"/>
            </a:avLst>
          </a:prstGeom>
          <a:noFill/>
          <a:ln cap="flat" cmpd="sng" w="19050">
            <a:solidFill>
              <a:srgbClr val="2C44D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34"/>
          <p:cNvCxnSpPr>
            <a:stCxn id="161" idx="2"/>
            <a:endCxn id="158" idx="7"/>
          </p:cNvCxnSpPr>
          <p:nvPr/>
        </p:nvCxnSpPr>
        <p:spPr>
          <a:xfrm rot="10800000">
            <a:off x="5218482" y="3004550"/>
            <a:ext cx="942600" cy="58500"/>
          </a:xfrm>
          <a:prstGeom prst="curvedConnector4">
            <a:avLst>
              <a:gd fmla="val 20015" name="adj1"/>
              <a:gd fmla="val 659402" name="adj2"/>
            </a:avLst>
          </a:prstGeom>
          <a:noFill/>
          <a:ln cap="flat" cmpd="sng" w="19050">
            <a:solidFill>
              <a:srgbClr val="2C44D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34"/>
          <p:cNvCxnSpPr>
            <a:endCxn id="158" idx="5"/>
          </p:cNvCxnSpPr>
          <p:nvPr/>
        </p:nvCxnSpPr>
        <p:spPr>
          <a:xfrm flipH="1">
            <a:off x="5218390" y="4143100"/>
            <a:ext cx="1031100" cy="205800"/>
          </a:xfrm>
          <a:prstGeom prst="curvedConnector4">
            <a:avLst>
              <a:gd fmla="val 29366" name="adj1"/>
              <a:gd fmla="val 232167" name="adj2"/>
            </a:avLst>
          </a:prstGeom>
          <a:noFill/>
          <a:ln cap="flat" cmpd="sng" w="19050">
            <a:solidFill>
              <a:srgbClr val="2C44D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" name="Google Shape;172;p34"/>
          <p:cNvSpPr txBox="1"/>
          <p:nvPr/>
        </p:nvSpPr>
        <p:spPr>
          <a:xfrm>
            <a:off x="4074950" y="2833025"/>
            <a:ext cx="9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AI</a:t>
            </a:r>
            <a:endParaRPr b="1" i="0" sz="1600" u="none" cap="none" strike="noStrike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34"/>
          <p:cNvSpPr txBox="1"/>
          <p:nvPr/>
        </p:nvSpPr>
        <p:spPr>
          <a:xfrm>
            <a:off x="4074913" y="4192608"/>
            <a:ext cx="9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Web3</a:t>
            </a:r>
            <a:endParaRPr b="1" i="0" sz="1600" u="none" cap="none" strike="noStrike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34"/>
          <p:cNvSpPr txBox="1"/>
          <p:nvPr/>
        </p:nvSpPr>
        <p:spPr>
          <a:xfrm>
            <a:off x="3664025" y="4789500"/>
            <a:ext cx="18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One stage for all players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3697375" y="2192013"/>
            <a:ext cx="16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oordination layer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/>
          <p:nvPr/>
        </p:nvSpPr>
        <p:spPr>
          <a:xfrm>
            <a:off x="810925" y="919350"/>
            <a:ext cx="3428700" cy="431100"/>
          </a:xfrm>
          <a:prstGeom prst="roundRect">
            <a:avLst>
              <a:gd fmla="val 50000" name="adj"/>
            </a:avLst>
          </a:prstGeom>
          <a:solidFill>
            <a:srgbClr val="2B43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5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 of what has been done 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35"/>
          <p:cNvSpPr txBox="1"/>
          <p:nvPr/>
        </p:nvSpPr>
        <p:spPr>
          <a:xfrm>
            <a:off x="830300" y="919350"/>
            <a:ext cx="342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Hackathon</a:t>
            </a:r>
            <a:endParaRPr sz="1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3" name="Google Shape;183;p35"/>
          <p:cNvSpPr/>
          <p:nvPr/>
        </p:nvSpPr>
        <p:spPr>
          <a:xfrm>
            <a:off x="1549431" y="1513050"/>
            <a:ext cx="2690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5"/>
          <p:cNvSpPr/>
          <p:nvPr/>
        </p:nvSpPr>
        <p:spPr>
          <a:xfrm>
            <a:off x="1549431" y="2160638"/>
            <a:ext cx="2690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5"/>
          <p:cNvSpPr/>
          <p:nvPr/>
        </p:nvSpPr>
        <p:spPr>
          <a:xfrm>
            <a:off x="1549431" y="2808225"/>
            <a:ext cx="2690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35"/>
          <p:cNvCxnSpPr>
            <a:stCxn id="180" idx="1"/>
            <a:endCxn id="185" idx="1"/>
          </p:cNvCxnSpPr>
          <p:nvPr/>
        </p:nvCxnSpPr>
        <p:spPr>
          <a:xfrm>
            <a:off x="810925" y="1134900"/>
            <a:ext cx="738600" cy="1888800"/>
          </a:xfrm>
          <a:prstGeom prst="bentConnector3">
            <a:avLst>
              <a:gd fmla="val -32240" name="adj1"/>
            </a:avLst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5"/>
          <p:cNvCxnSpPr>
            <a:stCxn id="183" idx="1"/>
          </p:cNvCxnSpPr>
          <p:nvPr/>
        </p:nvCxnSpPr>
        <p:spPr>
          <a:xfrm rot="10800000">
            <a:off x="591831" y="1728600"/>
            <a:ext cx="957600" cy="0"/>
          </a:xfrm>
          <a:prstGeom prst="straightConnector1">
            <a:avLst/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5"/>
          <p:cNvCxnSpPr>
            <a:stCxn id="184" idx="1"/>
          </p:cNvCxnSpPr>
          <p:nvPr/>
        </p:nvCxnSpPr>
        <p:spPr>
          <a:xfrm rot="10800000">
            <a:off x="608031" y="2376188"/>
            <a:ext cx="941400" cy="0"/>
          </a:xfrm>
          <a:prstGeom prst="straightConnector1">
            <a:avLst/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9" name="Google Shape;189;p35"/>
          <p:cNvSpPr txBox="1"/>
          <p:nvPr/>
        </p:nvSpPr>
        <p:spPr>
          <a:xfrm>
            <a:off x="1775475" y="1512773"/>
            <a:ext cx="220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latin typeface="Proxima Nova"/>
                <a:ea typeface="Proxima Nova"/>
                <a:cs typeface="Proxima Nova"/>
                <a:sym typeface="Proxima Nova"/>
              </a:rPr>
              <a:t>Predictive Model (AI)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1775475" y="2162980"/>
            <a:ext cx="220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Tourists distribution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35"/>
          <p:cNvSpPr txBox="1"/>
          <p:nvPr/>
        </p:nvSpPr>
        <p:spPr>
          <a:xfrm>
            <a:off x="1775475" y="2829689"/>
            <a:ext cx="246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Scalability across destinations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35"/>
          <p:cNvSpPr/>
          <p:nvPr/>
        </p:nvSpPr>
        <p:spPr>
          <a:xfrm>
            <a:off x="4959075" y="919350"/>
            <a:ext cx="3186900" cy="431100"/>
          </a:xfrm>
          <a:prstGeom prst="roundRect">
            <a:avLst>
              <a:gd fmla="val 50000" name="adj"/>
            </a:avLst>
          </a:prstGeom>
          <a:solidFill>
            <a:srgbClr val="2B43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/>
        </p:nvSpPr>
        <p:spPr>
          <a:xfrm>
            <a:off x="4978450" y="919350"/>
            <a:ext cx="316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Done Before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35"/>
          <p:cNvSpPr/>
          <p:nvPr/>
        </p:nvSpPr>
        <p:spPr>
          <a:xfrm>
            <a:off x="5376600" y="1513050"/>
            <a:ext cx="2327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5"/>
          <p:cNvSpPr/>
          <p:nvPr/>
        </p:nvSpPr>
        <p:spPr>
          <a:xfrm>
            <a:off x="5376600" y="2160648"/>
            <a:ext cx="2327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5"/>
          <p:cNvSpPr txBox="1"/>
          <p:nvPr/>
        </p:nvSpPr>
        <p:spPr>
          <a:xfrm>
            <a:off x="5556075" y="1512775"/>
            <a:ext cx="25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Incentives / Loyalty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5556075" y="2162977"/>
            <a:ext cx="25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Tour distribution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8" name="Google Shape;198;p35"/>
          <p:cNvCxnSpPr/>
          <p:nvPr/>
        </p:nvCxnSpPr>
        <p:spPr>
          <a:xfrm>
            <a:off x="4962124" y="1134900"/>
            <a:ext cx="738600" cy="1888800"/>
          </a:xfrm>
          <a:prstGeom prst="bentConnector3">
            <a:avLst>
              <a:gd fmla="val -32240" name="adj1"/>
            </a:avLst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5"/>
          <p:cNvCxnSpPr>
            <a:stCxn id="194" idx="1"/>
          </p:cNvCxnSpPr>
          <p:nvPr/>
        </p:nvCxnSpPr>
        <p:spPr>
          <a:xfrm rot="10800000">
            <a:off x="4743000" y="1728600"/>
            <a:ext cx="633600" cy="0"/>
          </a:xfrm>
          <a:prstGeom prst="straightConnector1">
            <a:avLst/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5"/>
          <p:cNvCxnSpPr>
            <a:stCxn id="195" idx="1"/>
          </p:cNvCxnSpPr>
          <p:nvPr/>
        </p:nvCxnSpPr>
        <p:spPr>
          <a:xfrm rot="10800000">
            <a:off x="4759200" y="2376198"/>
            <a:ext cx="617400" cy="0"/>
          </a:xfrm>
          <a:prstGeom prst="straightConnector1">
            <a:avLst/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1" name="Google Shape;201;p35"/>
          <p:cNvSpPr/>
          <p:nvPr/>
        </p:nvSpPr>
        <p:spPr>
          <a:xfrm>
            <a:off x="5376600" y="2788413"/>
            <a:ext cx="2327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/>
        </p:nvSpPr>
        <p:spPr>
          <a:xfrm>
            <a:off x="5556075" y="2788138"/>
            <a:ext cx="25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Experience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3" name="Google Shape;203;p35" title="Group 2085662921.png"/>
          <p:cNvPicPr preferRelativeResize="0"/>
          <p:nvPr/>
        </p:nvPicPr>
        <p:blipFill rotWithShape="1">
          <a:blip r:embed="rId4">
            <a:alphaModFix/>
          </a:blip>
          <a:srcRect b="26709" l="0" r="0" t="8540"/>
          <a:stretch/>
        </p:blipFill>
        <p:spPr>
          <a:xfrm>
            <a:off x="0" y="3347900"/>
            <a:ext cx="9143999" cy="1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0550" y="220075"/>
            <a:ext cx="1063349" cy="14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1013" y="220075"/>
            <a:ext cx="1063349" cy="14294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/>
        </p:nvSpPr>
        <p:spPr>
          <a:xfrm>
            <a:off x="321125" y="176750"/>
            <a:ext cx="84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2C44DA"/>
                </a:solidFill>
                <a:latin typeface="Proxima Nova"/>
                <a:ea typeface="Proxima Nova"/>
                <a:cs typeface="Proxima Nova"/>
                <a:sym typeface="Proxima Nova"/>
              </a:rPr>
              <a:t>VULPI </a:t>
            </a:r>
            <a:r>
              <a:rPr b="1" lang="en-GB" sz="3000">
                <a:solidFill>
                  <a:srgbClr val="2C44DA"/>
                </a:solidFill>
                <a:latin typeface="Proxima Nova"/>
                <a:ea typeface="Proxima Nova"/>
                <a:cs typeface="Proxima Nova"/>
                <a:sym typeface="Proxima Nova"/>
              </a:rPr>
              <a:t>AI: </a:t>
            </a:r>
            <a:r>
              <a:rPr b="1" lang="en-GB" sz="3000">
                <a:solidFill>
                  <a:srgbClr val="2C44DA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the Travel</a:t>
            </a:r>
            <a:endParaRPr b="1" sz="3000">
              <a:solidFill>
                <a:srgbClr val="2C44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1" name="Google Shape;211;p36"/>
          <p:cNvGrpSpPr/>
          <p:nvPr/>
        </p:nvGrpSpPr>
        <p:grpSpPr>
          <a:xfrm>
            <a:off x="2039652" y="886738"/>
            <a:ext cx="5634521" cy="3959903"/>
            <a:chOff x="395289" y="1290960"/>
            <a:chExt cx="4767342" cy="3569731"/>
          </a:xfrm>
        </p:grpSpPr>
        <p:pic>
          <p:nvPicPr>
            <p:cNvPr descr="Изображение выглядит как Прямоугольник, Планшет, снимок экрана, смартфон&#10;&#10;Контент, сгенерированный ИИ, может содержать ошибки." id="212" name="Google Shape;212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5289" y="1290960"/>
              <a:ext cx="4767342" cy="3569731"/>
            </a:xfrm>
            <a:prstGeom prst="rect">
              <a:avLst/>
            </a:prstGeom>
            <a:noFill/>
            <a:ln>
              <a:noFill/>
            </a:ln>
            <a:effectLst>
              <a:outerShdw blurRad="237023" rotWithShape="0" algn="tl" dir="2700000" dist="34354">
                <a:srgbClr val="2B43DA">
                  <a:alpha val="16470"/>
                </a:srgbClr>
              </a:outerShdw>
            </a:effectLst>
          </p:spPr>
        </p:pic>
        <p:sp>
          <p:nvSpPr>
            <p:cNvPr id="213" name="Google Shape;213;p36"/>
            <p:cNvSpPr/>
            <p:nvPr/>
          </p:nvSpPr>
          <p:spPr>
            <a:xfrm>
              <a:off x="689097" y="1447600"/>
              <a:ext cx="4169700" cy="3260400"/>
            </a:xfrm>
            <a:prstGeom prst="roundRect">
              <a:avLst>
                <a:gd fmla="val 2063" name="adj"/>
              </a:avLst>
            </a:prstGeom>
            <a:solidFill>
              <a:srgbClr val="F3F4F0"/>
            </a:solidFill>
            <a:ln>
              <a:noFill/>
            </a:ln>
          </p:spPr>
          <p:txBody>
            <a:bodyPr anchorCtr="0" anchor="ctr" bIns="41200" lIns="82425" spcFirstLastPara="1" rIns="82425" wrap="square" tIns="41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4" name="Google Shape;214;p36" title="main Origi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8663" y="1056493"/>
            <a:ext cx="4956646" cy="362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 title="Butto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1300" y="2603398"/>
            <a:ext cx="1437722" cy="526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 title="ava (1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200" y="130450"/>
            <a:ext cx="739100" cy="7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/>
          <p:nvPr/>
        </p:nvSpPr>
        <p:spPr>
          <a:xfrm>
            <a:off x="186551" y="3733725"/>
            <a:ext cx="23265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186550" y="4240175"/>
            <a:ext cx="23265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6"/>
          <p:cNvSpPr txBox="1"/>
          <p:nvPr/>
        </p:nvSpPr>
        <p:spPr>
          <a:xfrm>
            <a:off x="297989" y="3733454"/>
            <a:ext cx="257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Smart Routing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298002" y="4239904"/>
            <a:ext cx="257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Personalization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/>
        </p:nvSpPr>
        <p:spPr>
          <a:xfrm>
            <a:off x="155850" y="4859725"/>
            <a:ext cx="4565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© TravelVerse </a:t>
            </a:r>
            <a:r>
              <a:rPr i="1" lang="en-GB" sz="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</a:t>
            </a: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2025</a:t>
            </a:r>
            <a:endParaRPr b="0" i="1" sz="7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690" y="290751"/>
            <a:ext cx="1063349" cy="14294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/>
          <p:nvPr/>
        </p:nvSpPr>
        <p:spPr>
          <a:xfrm>
            <a:off x="1132950" y="1274560"/>
            <a:ext cx="3329700" cy="14178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79525" lIns="79525" spcFirstLastPara="1" rIns="79525" wrap="square" tIns="79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7"/>
          </a:p>
        </p:txBody>
      </p:sp>
      <p:sp>
        <p:nvSpPr>
          <p:cNvPr id="228" name="Google Shape;228;p37"/>
          <p:cNvSpPr/>
          <p:nvPr/>
        </p:nvSpPr>
        <p:spPr>
          <a:xfrm>
            <a:off x="2567343" y="1068768"/>
            <a:ext cx="461100" cy="4545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61600" lIns="61600" spcFirstLastPara="1" rIns="61600" wrap="square" tIns="61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2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4681277" y="1274560"/>
            <a:ext cx="3329700" cy="14178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79525" lIns="79525" spcFirstLastPara="1" rIns="79525" wrap="square" tIns="79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7"/>
          </a:p>
        </p:txBody>
      </p:sp>
      <p:sp>
        <p:nvSpPr>
          <p:cNvPr id="230" name="Google Shape;230;p37"/>
          <p:cNvSpPr/>
          <p:nvPr/>
        </p:nvSpPr>
        <p:spPr>
          <a:xfrm>
            <a:off x="1132950" y="2952131"/>
            <a:ext cx="6878100" cy="11226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79525" lIns="79525" spcFirstLastPara="1" rIns="79525" wrap="square" tIns="79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7"/>
          </a:p>
        </p:txBody>
      </p:sp>
      <p:sp>
        <p:nvSpPr>
          <p:cNvPr id="231" name="Google Shape;231;p37"/>
          <p:cNvSpPr txBox="1"/>
          <p:nvPr/>
        </p:nvSpPr>
        <p:spPr>
          <a:xfrm>
            <a:off x="1332795" y="1608766"/>
            <a:ext cx="2930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525" lIns="79525" spcFirstLastPara="1" rIns="79525" wrap="square" tIns="79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44"/>
              </a:spcBef>
              <a:spcAft>
                <a:spcPts val="1044"/>
              </a:spcAft>
              <a:buClr>
                <a:schemeClr val="dk1"/>
              </a:buClr>
              <a:buSzPts val="957"/>
              <a:buFont typeface="Arial"/>
              <a:buNone/>
            </a:pPr>
            <a:r>
              <a:rPr b="1" lang="en-GB" sz="14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Travelers</a:t>
            </a:r>
            <a:br>
              <a:rPr b="1" lang="en-GB" sz="12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Individual and aggregated data on movement </a:t>
            </a:r>
            <a:r>
              <a:rPr b="1"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patterns, behaviors, </a:t>
            </a:r>
            <a:br>
              <a:rPr b="1"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preferences.</a:t>
            </a:r>
            <a:endParaRPr b="1" sz="956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4881122" y="1608766"/>
            <a:ext cx="29301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79525" lIns="79525" spcFirstLastPara="1" rIns="79525" wrap="square" tIns="79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44"/>
              </a:spcBef>
              <a:spcAft>
                <a:spcPts val="1044"/>
              </a:spcAft>
              <a:buClr>
                <a:schemeClr val="dk1"/>
              </a:buClr>
              <a:buSzPts val="957"/>
              <a:buFont typeface="Arial"/>
              <a:buNone/>
            </a:pPr>
            <a:r>
              <a:rPr b="1" lang="en-GB" sz="14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Policies from Government </a:t>
            </a:r>
            <a:br>
              <a:rPr b="1" lang="en-GB" sz="14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GB" sz="14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Business Structures</a:t>
            </a:r>
            <a:br>
              <a:rPr b="1" lang="en-GB" sz="14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Quotas, restrictions, </a:t>
            </a:r>
            <a:r>
              <a:rPr b="1"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business rules</a:t>
            </a:r>
            <a: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b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regulatory standards.</a:t>
            </a:r>
            <a:endParaRPr b="1" sz="956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1394713" y="3123918"/>
            <a:ext cx="65019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525" lIns="79525" spcFirstLastPara="1" rIns="79525" wrap="square" tIns="79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44"/>
              </a:spcBef>
              <a:spcAft>
                <a:spcPts val="1044"/>
              </a:spcAft>
              <a:buNone/>
            </a:pPr>
            <a:r>
              <a:rPr b="1" lang="en-GB" sz="14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External Factors</a:t>
            </a:r>
            <a:br>
              <a:rPr b="1" lang="en-GB" sz="14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Weather changes, public events, traffic conditions, major events, economic and political changes, force majeure situations, seasonality, and global trends.</a:t>
            </a:r>
            <a:endParaRPr b="1" sz="956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6115671" y="1068768"/>
            <a:ext cx="461100" cy="4545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61600" lIns="61600" spcFirstLastPara="1" rIns="61600" wrap="square" tIns="61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2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4341550" y="2736137"/>
            <a:ext cx="461100" cy="4545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61600" lIns="61600" spcFirstLastPara="1" rIns="61600" wrap="square" tIns="61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2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6" name="Google Shape;236;p37" title="solar_user-outlin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1307" y="1139609"/>
            <a:ext cx="313072" cy="31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 title="fluent_briefcase-32-regula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9634" y="1139609"/>
            <a:ext cx="313071" cy="31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 title="fluent_weather-partly-cloudy-day-24-regula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9860" y="2791303"/>
            <a:ext cx="344379" cy="34437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OVERTOURISM:</a:t>
            </a: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DATA LAYERS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1960050" y="4188600"/>
            <a:ext cx="52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These data layers enable transparent, evidence-based redistribution of tourist flows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8" title="gir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503924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1013" y="220075"/>
            <a:ext cx="1063349" cy="14294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/>
        </p:nvSpPr>
        <p:spPr>
          <a:xfrm>
            <a:off x="5328448" y="1288645"/>
            <a:ext cx="33822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1"/>
                </a:solidFill>
              </a:rPr>
              <a:t>Routing</a:t>
            </a:r>
            <a:r>
              <a:rPr b="1" lang="en-GB" sz="1500">
                <a:solidFill>
                  <a:schemeClr val="accent1"/>
                </a:solidFill>
              </a:rPr>
              <a:t>: </a:t>
            </a:r>
            <a:r>
              <a:rPr lang="en-GB" sz="1500">
                <a:solidFill>
                  <a:schemeClr val="dk1"/>
                </a:solidFill>
              </a:rPr>
              <a:t>up‑to‑date updates on points of interest, user distribution,  destination scalability, real‑time traffic information (TBD)</a:t>
            </a:r>
            <a:br>
              <a:rPr lang="en-GB" sz="1500">
                <a:solidFill>
                  <a:schemeClr val="dk1"/>
                </a:solidFill>
              </a:rPr>
            </a:br>
            <a:br>
              <a:rPr b="1" lang="en-GB" sz="1500">
                <a:solidFill>
                  <a:schemeClr val="accent1"/>
                </a:solidFill>
              </a:rPr>
            </a:br>
            <a:r>
              <a:rPr b="1" lang="en-GB" sz="1500">
                <a:solidFill>
                  <a:schemeClr val="accent1"/>
                </a:solidFill>
              </a:rPr>
              <a:t>Fast processing: </a:t>
            </a:r>
            <a:r>
              <a:rPr lang="en-GB" sz="1500"/>
              <a:t>selection of POIs based on basic information from the user and the municipality</a:t>
            </a:r>
            <a:br>
              <a:rPr lang="en-GB" sz="1500"/>
            </a:b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1"/>
                </a:solidFill>
              </a:rPr>
              <a:t>Matching: </a:t>
            </a:r>
            <a:r>
              <a:rPr lang="en-GB" sz="1500">
                <a:solidFill>
                  <a:schemeClr val="dk1"/>
                </a:solidFill>
              </a:rPr>
              <a:t>consolidation of multi-source parameters and context-aware results</a:t>
            </a:r>
            <a:endParaRPr i="0" sz="1500" u="none" cap="none" strike="noStrike">
              <a:solidFill>
                <a:schemeClr val="dk1"/>
              </a:solidFill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2127000" y="176762"/>
            <a:ext cx="489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2C44DA"/>
                </a:solidFill>
              </a:rPr>
              <a:t>TravelVerse AI Tools </a:t>
            </a:r>
            <a:endParaRPr b="1" sz="3000">
              <a:solidFill>
                <a:srgbClr val="2C44DA"/>
              </a:solidFill>
            </a:endParaRPr>
          </a:p>
        </p:txBody>
      </p:sp>
      <p:pic>
        <p:nvPicPr>
          <p:cNvPr id="249" name="Google Shape;249;p38" title="chat (1).png"/>
          <p:cNvPicPr preferRelativeResize="0"/>
          <p:nvPr/>
        </p:nvPicPr>
        <p:blipFill rotWithShape="1">
          <a:blip r:embed="rId6">
            <a:alphaModFix/>
          </a:blip>
          <a:srcRect b="0" l="0" r="0" t="19846"/>
          <a:stretch/>
        </p:blipFill>
        <p:spPr>
          <a:xfrm>
            <a:off x="1947268" y="823158"/>
            <a:ext cx="3209574" cy="8543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28575">
              <a:srgbClr val="073763">
                <a:alpha val="25000"/>
              </a:srgbClr>
            </a:outerShdw>
          </a:effectLst>
        </p:spPr>
      </p:pic>
      <p:pic>
        <p:nvPicPr>
          <p:cNvPr id="250" name="Google Shape;250;p38" title="Button (3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7676" y="2001552"/>
            <a:ext cx="1789172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SYSTEM ARCHITECTURE OVERVIEW</a:t>
            </a:r>
            <a:endParaRPr b="1" sz="2400">
              <a:solidFill>
                <a:srgbClr val="2C44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155850" y="4859725"/>
            <a:ext cx="4565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© TravelVerse </a:t>
            </a:r>
            <a:r>
              <a:rPr i="1" lang="en-GB" sz="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</a:t>
            </a: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2025</a:t>
            </a:r>
            <a:endParaRPr b="0" i="1" sz="7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7" name="Google Shape;257;p39"/>
          <p:cNvGrpSpPr/>
          <p:nvPr/>
        </p:nvGrpSpPr>
        <p:grpSpPr>
          <a:xfrm>
            <a:off x="3460314" y="4075230"/>
            <a:ext cx="5385785" cy="794546"/>
            <a:chOff x="3460314" y="4075230"/>
            <a:chExt cx="5385785" cy="794546"/>
          </a:xfrm>
        </p:grpSpPr>
        <p:sp>
          <p:nvSpPr>
            <p:cNvPr id="258" name="Google Shape;258;p39"/>
            <p:cNvSpPr/>
            <p:nvPr/>
          </p:nvSpPr>
          <p:spPr>
            <a:xfrm>
              <a:off x="3680699" y="4076276"/>
              <a:ext cx="5165400" cy="79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3460314" y="4236028"/>
              <a:ext cx="474000" cy="474000"/>
            </a:xfrm>
            <a:prstGeom prst="ellipse">
              <a:avLst/>
            </a:prstGeom>
            <a:solidFill>
              <a:srgbClr val="C9DAF8"/>
            </a:solidFill>
            <a:ln cap="flat" cmpd="sng" w="38100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 sz="22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0" name="Google Shape;260;p39"/>
            <p:cNvSpPr txBox="1"/>
            <p:nvPr/>
          </p:nvSpPr>
          <p:spPr>
            <a:xfrm>
              <a:off x="4073604" y="4075230"/>
              <a:ext cx="47724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Optimized Recommendation Generation:</a:t>
              </a:r>
              <a:br>
                <a:rPr b="1"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 system outputs a ranked list of contextually relevant and sustainable destination options, tailored to user input and current load conditions.</a:t>
              </a:r>
              <a:endParaRPr b="1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61" name="Google Shape;2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690" y="290751"/>
            <a:ext cx="1063349" cy="142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39"/>
          <p:cNvGrpSpPr/>
          <p:nvPr/>
        </p:nvGrpSpPr>
        <p:grpSpPr>
          <a:xfrm>
            <a:off x="527316" y="1357129"/>
            <a:ext cx="5405909" cy="794546"/>
            <a:chOff x="527316" y="1357129"/>
            <a:chExt cx="5405909" cy="794546"/>
          </a:xfrm>
        </p:grpSpPr>
        <p:sp>
          <p:nvSpPr>
            <p:cNvPr id="263" name="Google Shape;263;p39"/>
            <p:cNvSpPr/>
            <p:nvPr/>
          </p:nvSpPr>
          <p:spPr>
            <a:xfrm>
              <a:off x="762725" y="1358175"/>
              <a:ext cx="5165400" cy="79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527316" y="1517925"/>
              <a:ext cx="474000" cy="474000"/>
            </a:xfrm>
            <a:prstGeom prst="ellipse">
              <a:avLst/>
            </a:prstGeom>
            <a:solidFill>
              <a:srgbClr val="C9DAF8"/>
            </a:solidFill>
            <a:ln cap="flat" cmpd="sng" w="38100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 sz="22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5" name="Google Shape;265;p39"/>
            <p:cNvSpPr txBox="1"/>
            <p:nvPr/>
          </p:nvSpPr>
          <p:spPr>
            <a:xfrm>
              <a:off x="1160825" y="1357129"/>
              <a:ext cx="47724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 Input Acquisition:</a:t>
              </a:r>
              <a:br>
                <a:rPr b="1"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Conversational interface (AI </a:t>
              </a: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Assistant</a:t>
              </a: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) gathers user preferences </a:t>
              </a:r>
              <a:b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and requirements via natural language dialogue.</a:t>
              </a:r>
              <a:endParaRPr b="1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66" name="Google Shape;266;p39"/>
          <p:cNvGrpSpPr/>
          <p:nvPr/>
        </p:nvGrpSpPr>
        <p:grpSpPr>
          <a:xfrm>
            <a:off x="1509929" y="2263163"/>
            <a:ext cx="5396387" cy="794546"/>
            <a:chOff x="1181942" y="2236400"/>
            <a:chExt cx="5396387" cy="794546"/>
          </a:xfrm>
        </p:grpSpPr>
        <p:sp>
          <p:nvSpPr>
            <p:cNvPr id="267" name="Google Shape;267;p39"/>
            <p:cNvSpPr/>
            <p:nvPr/>
          </p:nvSpPr>
          <p:spPr>
            <a:xfrm>
              <a:off x="1408991" y="2237446"/>
              <a:ext cx="5165400" cy="79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1181942" y="2397196"/>
              <a:ext cx="474000" cy="474000"/>
            </a:xfrm>
            <a:prstGeom prst="ellipse">
              <a:avLst/>
            </a:prstGeom>
            <a:solidFill>
              <a:srgbClr val="C9DAF8"/>
            </a:solidFill>
            <a:ln cap="flat" cmpd="sng" w="38100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 sz="22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9" name="Google Shape;269;p39"/>
            <p:cNvSpPr txBox="1"/>
            <p:nvPr/>
          </p:nvSpPr>
          <p:spPr>
            <a:xfrm>
              <a:off x="1805928" y="2236400"/>
              <a:ext cx="47724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Semantic Data Transformation:</a:t>
              </a:r>
              <a:br>
                <a:rPr b="1"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LLM parses and encodes user responses </a:t>
              </a:r>
              <a:b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into structured vector representations for processing.</a:t>
              </a:r>
              <a:endParaRPr b="1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70" name="Google Shape;270;p39"/>
          <p:cNvGrpSpPr/>
          <p:nvPr/>
        </p:nvGrpSpPr>
        <p:grpSpPr>
          <a:xfrm>
            <a:off x="2483019" y="3169196"/>
            <a:ext cx="5400592" cy="794546"/>
            <a:chOff x="2491880" y="3171433"/>
            <a:chExt cx="5400592" cy="794546"/>
          </a:xfrm>
        </p:grpSpPr>
        <p:sp>
          <p:nvSpPr>
            <p:cNvPr id="271" name="Google Shape;271;p39"/>
            <p:cNvSpPr/>
            <p:nvPr/>
          </p:nvSpPr>
          <p:spPr>
            <a:xfrm>
              <a:off x="2725466" y="3172479"/>
              <a:ext cx="5165400" cy="79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2491880" y="3332230"/>
              <a:ext cx="474000" cy="474000"/>
            </a:xfrm>
            <a:prstGeom prst="ellipse">
              <a:avLst/>
            </a:prstGeom>
            <a:solidFill>
              <a:srgbClr val="C9DAF8"/>
            </a:solidFill>
            <a:ln cap="flat" cmpd="sng" w="38100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 sz="22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3" name="Google Shape;273;p39"/>
            <p:cNvSpPr txBox="1"/>
            <p:nvPr/>
          </p:nvSpPr>
          <p:spPr>
            <a:xfrm>
              <a:off x="3120071" y="3171433"/>
              <a:ext cx="47724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Contextual Attribute Matching:</a:t>
              </a:r>
              <a:br>
                <a:rPr b="1"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Backend engine performs similarity matching between user-derived vectors and geolocated attribute datasets stored in the system database. </a:t>
              </a:r>
              <a:endParaRPr b="1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74" name="Google Shape;274;p39"/>
          <p:cNvSpPr txBox="1"/>
          <p:nvPr/>
        </p:nvSpPr>
        <p:spPr>
          <a:xfrm>
            <a:off x="715675" y="794507"/>
            <a:ext cx="786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From the user’s perspective, the process feels simple: you express what you want, and the system makes sense of it.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6231500" y="3160550"/>
            <a:ext cx="2341800" cy="1527300"/>
          </a:xfrm>
          <a:prstGeom prst="roundRect">
            <a:avLst>
              <a:gd fmla="val 6663" name="adj"/>
            </a:avLst>
          </a:prstGeom>
          <a:solidFill>
            <a:srgbClr val="2B43DA"/>
          </a:solidFill>
          <a:ln cap="flat" cmpd="sng" w="9525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"/>
          <p:cNvSpPr/>
          <p:nvPr/>
        </p:nvSpPr>
        <p:spPr>
          <a:xfrm>
            <a:off x="732150" y="975002"/>
            <a:ext cx="3828900" cy="19941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 cap="flat" cmpd="sng" w="9525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/>
          <p:nvPr/>
        </p:nvSpPr>
        <p:spPr>
          <a:xfrm>
            <a:off x="663398" y="846800"/>
            <a:ext cx="530100" cy="5229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70850" lIns="70850" spcFirstLastPara="1" rIns="70850" wrap="square" tIns="7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4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40"/>
          <p:cNvSpPr/>
          <p:nvPr/>
        </p:nvSpPr>
        <p:spPr>
          <a:xfrm>
            <a:off x="4812350" y="975000"/>
            <a:ext cx="3828900" cy="19941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 cap="flat" cmpd="sng" w="9525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/>
          <p:nvPr/>
        </p:nvSpPr>
        <p:spPr>
          <a:xfrm>
            <a:off x="732150" y="3162875"/>
            <a:ext cx="5288100" cy="15018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 cap="flat" cmpd="sng" w="9525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4732139" y="846800"/>
            <a:ext cx="530100" cy="5229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70850" lIns="70850" spcFirstLastPara="1" rIns="70850" wrap="square" tIns="7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4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40"/>
          <p:cNvSpPr/>
          <p:nvPr/>
        </p:nvSpPr>
        <p:spPr>
          <a:xfrm>
            <a:off x="663398" y="3055975"/>
            <a:ext cx="530100" cy="5229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70850" lIns="70850" spcFirstLastPara="1" rIns="70850" wrap="square" tIns="7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4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CROWD SCORE</a:t>
            </a: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LOGIC &amp; WEIGHT TYPES</a:t>
            </a:r>
            <a:endParaRPr b="1" sz="2400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801750" y="1037137"/>
            <a:ext cx="36897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take the raw traffic data for the POI: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155575" lvl="0" marL="17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traffic: </a:t>
            </a:r>
            <a:r>
              <a:rPr lang="en-GB" sz="11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60%</a:t>
            </a:r>
            <a:endParaRPr sz="11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155575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Maximum traffic today: </a:t>
            </a:r>
            <a:r>
              <a:rPr lang="en-GB" sz="11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80%</a:t>
            </a:r>
            <a:endParaRPr sz="11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155575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Crowd rank for today: </a:t>
            </a:r>
            <a:r>
              <a:rPr lang="en-GB" sz="11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 </a:t>
            </a: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(1 = very calm, 7 = very busy)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810925" y="3263150"/>
            <a:ext cx="47589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Behind this calculation are three types of weights that shape the final output: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155575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Formulas</a:t>
            </a: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convert raw data into meaningful signals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55575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Coefficients</a:t>
            </a: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scale the influence of each factor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55575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Business Rules</a:t>
            </a: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enforce fixed logic or overrides</a:t>
            </a:r>
            <a:endParaRPr sz="11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4937150" y="1037150"/>
            <a:ext cx="34977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Adjustment based on the user’s preference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159849" lvl="0" marL="17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Avoids crowds → </a:t>
            </a: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= 26</a:t>
            </a:r>
            <a:endParaRPr b="1"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59849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Enjoys lively places → </a:t>
            </a: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= 74</a:t>
            </a:r>
            <a:endParaRPr b="1"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59849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Neutral preference → </a:t>
            </a: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= 78</a:t>
            </a:r>
            <a:endParaRPr b="1"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6488953" y="3362028"/>
            <a:ext cx="1857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The result (0–100) is then multiplied by the crowd weight inside the main formula</a:t>
            </a:r>
            <a:endParaRPr sz="13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91" name="Google Shape;291;p40" title="hugeicons_ai-ide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48" y="31374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 title="ix_traffic-left-righ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448" y="9282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 title="mingcute_search-ai-lin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7189" y="92825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1114850" y="2135926"/>
            <a:ext cx="3052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AI identifies how much “headroom” remains before the location reaches its peak congestion and estimates a small increase, resulting in a combined expected crowd level of</a:t>
            </a:r>
            <a:r>
              <a:rPr b="1" i="1" lang="en-GB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74%</a:t>
            </a:r>
            <a:r>
              <a:rPr i="1" lang="en-GB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i="1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5200700" y="2135926"/>
            <a:ext cx="3052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The adjusted 0–100 result is then multiplied by the crowd weight within the main decision formula.</a:t>
            </a:r>
            <a:endParaRPr i="1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6" name="Google Shape;296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2690" y="290751"/>
            <a:ext cx="1063349" cy="14294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155850" y="4859725"/>
            <a:ext cx="4565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© TravelVerse </a:t>
            </a:r>
            <a:r>
              <a:rPr i="1" lang="en-GB" sz="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</a:t>
            </a:r>
            <a:r>
              <a:rPr b="0" i="1" lang="en-GB" sz="7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2025</a:t>
            </a:r>
            <a:endParaRPr b="0" i="1" sz="7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